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363" r:id="rId2"/>
    <p:sldId id="367" r:id="rId3"/>
    <p:sldId id="368" r:id="rId4"/>
    <p:sldId id="361" r:id="rId5"/>
    <p:sldId id="362" r:id="rId6"/>
    <p:sldId id="257" r:id="rId7"/>
    <p:sldId id="355" r:id="rId8"/>
    <p:sldId id="364" r:id="rId9"/>
    <p:sldId id="259" r:id="rId10"/>
    <p:sldId id="35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5909"/>
  </p:normalViewPr>
  <p:slideViewPr>
    <p:cSldViewPr snapToGrid="0">
      <p:cViewPr varScale="1">
        <p:scale>
          <a:sx n="104" d="100"/>
          <a:sy n="104" d="100"/>
        </p:scale>
        <p:origin x="232" y="5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B06CFF-C6AD-1946-B829-2426B951FFD2}" type="datetimeFigureOut">
              <a:rPr lang="en-US" smtClean="0"/>
              <a:t>11/5/23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E21A21-B503-9F46-989F-3330AE9048FA}" type="slidenum">
              <a:rPr lang="en-US" smtClean="0"/>
              <a:t>‹#›</a:t>
            </a:fld>
            <a:endParaRPr lang="en-US"/>
          </a:p>
        </p:txBody>
      </p:sp>
    </p:spTree>
    <p:extLst>
      <p:ext uri="{BB962C8B-B14F-4D97-AF65-F5344CB8AC3E}">
        <p14:creationId xmlns:p14="http://schemas.microsoft.com/office/powerpoint/2010/main" val="511983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even more radical feminist gesture: what if we don’t need to have any projects at all? What about the experience of time that is utterly uninvested in generativity beyond its own experience? In my book I explore this through the idea of </a:t>
            </a:r>
            <a:r>
              <a:rPr lang="en-US" dirty="0" err="1"/>
              <a:t>anaesthetic</a:t>
            </a:r>
            <a:r>
              <a:rPr lang="en-US" dirty="0"/>
              <a:t> time.</a:t>
            </a:r>
          </a:p>
          <a:p>
            <a:endParaRPr lang="en-US" dirty="0"/>
          </a:p>
        </p:txBody>
      </p:sp>
      <p:sp>
        <p:nvSpPr>
          <p:cNvPr id="4" name="Slide Number Placeholder 3"/>
          <p:cNvSpPr>
            <a:spLocks noGrp="1"/>
          </p:cNvSpPr>
          <p:nvPr>
            <p:ph type="sldNum" sz="quarter" idx="5"/>
          </p:nvPr>
        </p:nvSpPr>
        <p:spPr/>
        <p:txBody>
          <a:bodyPr/>
          <a:lstStyle/>
          <a:p>
            <a:fld id="{BEE21A21-B503-9F46-989F-3330AE9048FA}" type="slidenum">
              <a:rPr lang="en-US" smtClean="0"/>
              <a:t>2</a:t>
            </a:fld>
            <a:endParaRPr lang="en-US"/>
          </a:p>
        </p:txBody>
      </p:sp>
    </p:spTree>
    <p:extLst>
      <p:ext uri="{BB962C8B-B14F-4D97-AF65-F5344CB8AC3E}">
        <p14:creationId xmlns:p14="http://schemas.microsoft.com/office/powerpoint/2010/main" val="2737534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Sleeping subject is not working or accumulating human capital</a:t>
            </a:r>
          </a:p>
          <a:p>
            <a:r>
              <a:rPr lang="en-US" dirty="0"/>
              <a:t>The sleep-deprived, overworking subject is an elite, masculine entrepreneur</a:t>
            </a:r>
          </a:p>
          <a:p>
            <a:endParaRPr lang="en-US" dirty="0"/>
          </a:p>
        </p:txBody>
      </p:sp>
      <p:sp>
        <p:nvSpPr>
          <p:cNvPr id="4" name="Slide Number Placeholder 3"/>
          <p:cNvSpPr>
            <a:spLocks noGrp="1"/>
          </p:cNvSpPr>
          <p:nvPr>
            <p:ph type="sldNum" sz="quarter" idx="5"/>
          </p:nvPr>
        </p:nvSpPr>
        <p:spPr/>
        <p:txBody>
          <a:bodyPr/>
          <a:lstStyle/>
          <a:p>
            <a:fld id="{F33D8C9A-7EFF-5243-BFA2-916FB5EC043B}" type="slidenum">
              <a:rPr lang="en-US" smtClean="0"/>
              <a:t>4</a:t>
            </a:fld>
            <a:endParaRPr lang="en-US"/>
          </a:p>
        </p:txBody>
      </p:sp>
    </p:spTree>
    <p:extLst>
      <p:ext uri="{BB962C8B-B14F-4D97-AF65-F5344CB8AC3E}">
        <p14:creationId xmlns:p14="http://schemas.microsoft.com/office/powerpoint/2010/main" val="862414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3D8C9A-7EFF-5243-BFA2-916FB5EC043B}" type="slidenum">
              <a:rPr lang="en-US" smtClean="0"/>
              <a:t>5</a:t>
            </a:fld>
            <a:endParaRPr lang="en-US"/>
          </a:p>
        </p:txBody>
      </p:sp>
    </p:spTree>
    <p:extLst>
      <p:ext uri="{BB962C8B-B14F-4D97-AF65-F5344CB8AC3E}">
        <p14:creationId xmlns:p14="http://schemas.microsoft.com/office/powerpoint/2010/main" val="4030699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3D8C9A-7EFF-5243-BFA2-916FB5EC043B}" type="slidenum">
              <a:rPr lang="en-US" smtClean="0"/>
              <a:t>6</a:t>
            </a:fld>
            <a:endParaRPr lang="en-US"/>
          </a:p>
        </p:txBody>
      </p:sp>
    </p:spTree>
    <p:extLst>
      <p:ext uri="{BB962C8B-B14F-4D97-AF65-F5344CB8AC3E}">
        <p14:creationId xmlns:p14="http://schemas.microsoft.com/office/powerpoint/2010/main" val="3649388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3D8C9A-7EFF-5243-BFA2-916FB5EC043B}" type="slidenum">
              <a:rPr lang="en-US" smtClean="0"/>
              <a:t>7</a:t>
            </a:fld>
            <a:endParaRPr lang="en-US"/>
          </a:p>
        </p:txBody>
      </p:sp>
    </p:spTree>
    <p:extLst>
      <p:ext uri="{BB962C8B-B14F-4D97-AF65-F5344CB8AC3E}">
        <p14:creationId xmlns:p14="http://schemas.microsoft.com/office/powerpoint/2010/main" val="2655066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3D8C9A-7EFF-5243-BFA2-916FB5EC043B}" type="slidenum">
              <a:rPr lang="en-US" smtClean="0"/>
              <a:t>9</a:t>
            </a:fld>
            <a:endParaRPr lang="en-US"/>
          </a:p>
        </p:txBody>
      </p:sp>
    </p:spTree>
    <p:extLst>
      <p:ext uri="{BB962C8B-B14F-4D97-AF65-F5344CB8AC3E}">
        <p14:creationId xmlns:p14="http://schemas.microsoft.com/office/powerpoint/2010/main" val="2634454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3D8C9A-7EFF-5243-BFA2-916FB5EC043B}" type="slidenum">
              <a:rPr lang="en-US" smtClean="0"/>
              <a:t>10</a:t>
            </a:fld>
            <a:endParaRPr lang="en-US"/>
          </a:p>
        </p:txBody>
      </p:sp>
    </p:spTree>
    <p:extLst>
      <p:ext uri="{BB962C8B-B14F-4D97-AF65-F5344CB8AC3E}">
        <p14:creationId xmlns:p14="http://schemas.microsoft.com/office/powerpoint/2010/main" val="3764950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610F2-AF8A-B314-F320-2CD2A7D2DE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4EE0D61-B28B-74EF-A029-7CB7E71C66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8BAED43-4FA9-025A-F8FA-A58E07161FCE}"/>
              </a:ext>
            </a:extLst>
          </p:cNvPr>
          <p:cNvSpPr>
            <a:spLocks noGrp="1"/>
          </p:cNvSpPr>
          <p:nvPr>
            <p:ph type="dt" sz="half" idx="10"/>
          </p:nvPr>
        </p:nvSpPr>
        <p:spPr/>
        <p:txBody>
          <a:bodyPr/>
          <a:lstStyle/>
          <a:p>
            <a:fld id="{FADDA4F9-F72D-B04A-B94B-B002B5816735}" type="datetimeFigureOut">
              <a:rPr lang="en-US" smtClean="0"/>
              <a:t>11/5/23</a:t>
            </a:fld>
            <a:endParaRPr lang="en-US"/>
          </a:p>
        </p:txBody>
      </p:sp>
      <p:sp>
        <p:nvSpPr>
          <p:cNvPr id="5" name="Footer Placeholder 4">
            <a:extLst>
              <a:ext uri="{FF2B5EF4-FFF2-40B4-BE49-F238E27FC236}">
                <a16:creationId xmlns:a16="http://schemas.microsoft.com/office/drawing/2014/main" id="{CFEB0610-1B01-A762-92BC-29ADA86C70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54515D-B9BF-2006-DB74-436135199675}"/>
              </a:ext>
            </a:extLst>
          </p:cNvPr>
          <p:cNvSpPr>
            <a:spLocks noGrp="1"/>
          </p:cNvSpPr>
          <p:nvPr>
            <p:ph type="sldNum" sz="quarter" idx="12"/>
          </p:nvPr>
        </p:nvSpPr>
        <p:spPr/>
        <p:txBody>
          <a:bodyPr/>
          <a:lstStyle/>
          <a:p>
            <a:fld id="{D0251153-F542-2043-82A9-588D4B48CBB9}" type="slidenum">
              <a:rPr lang="en-US" smtClean="0"/>
              <a:t>‹#›</a:t>
            </a:fld>
            <a:endParaRPr lang="en-US"/>
          </a:p>
        </p:txBody>
      </p:sp>
    </p:spTree>
    <p:extLst>
      <p:ext uri="{BB962C8B-B14F-4D97-AF65-F5344CB8AC3E}">
        <p14:creationId xmlns:p14="http://schemas.microsoft.com/office/powerpoint/2010/main" val="1230475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D6849-5BEF-1B20-491D-745E73540B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E43B60-D50C-E92B-DA53-D8D75AB1C6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DE49F4-41ED-9BAF-F049-C1AD17111BCF}"/>
              </a:ext>
            </a:extLst>
          </p:cNvPr>
          <p:cNvSpPr>
            <a:spLocks noGrp="1"/>
          </p:cNvSpPr>
          <p:nvPr>
            <p:ph type="dt" sz="half" idx="10"/>
          </p:nvPr>
        </p:nvSpPr>
        <p:spPr/>
        <p:txBody>
          <a:bodyPr/>
          <a:lstStyle/>
          <a:p>
            <a:fld id="{FADDA4F9-F72D-B04A-B94B-B002B5816735}" type="datetimeFigureOut">
              <a:rPr lang="en-US" smtClean="0"/>
              <a:t>11/5/23</a:t>
            </a:fld>
            <a:endParaRPr lang="en-US"/>
          </a:p>
        </p:txBody>
      </p:sp>
      <p:sp>
        <p:nvSpPr>
          <p:cNvPr id="5" name="Footer Placeholder 4">
            <a:extLst>
              <a:ext uri="{FF2B5EF4-FFF2-40B4-BE49-F238E27FC236}">
                <a16:creationId xmlns:a16="http://schemas.microsoft.com/office/drawing/2014/main" id="{CA64A84A-148B-D30D-44C6-857B27940F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960AAF-A89D-3888-6FE4-60343F74E8BD}"/>
              </a:ext>
            </a:extLst>
          </p:cNvPr>
          <p:cNvSpPr>
            <a:spLocks noGrp="1"/>
          </p:cNvSpPr>
          <p:nvPr>
            <p:ph type="sldNum" sz="quarter" idx="12"/>
          </p:nvPr>
        </p:nvSpPr>
        <p:spPr/>
        <p:txBody>
          <a:bodyPr/>
          <a:lstStyle/>
          <a:p>
            <a:fld id="{D0251153-F542-2043-82A9-588D4B48CBB9}" type="slidenum">
              <a:rPr lang="en-US" smtClean="0"/>
              <a:t>‹#›</a:t>
            </a:fld>
            <a:endParaRPr lang="en-US"/>
          </a:p>
        </p:txBody>
      </p:sp>
    </p:spTree>
    <p:extLst>
      <p:ext uri="{BB962C8B-B14F-4D97-AF65-F5344CB8AC3E}">
        <p14:creationId xmlns:p14="http://schemas.microsoft.com/office/powerpoint/2010/main" val="1249291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37D1CA-3E39-9F0D-E7F0-FEB2530A32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0F7F27-FA95-7D83-6EE5-B9E7DF748F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8FF19B-6271-C93F-E514-4C2ED4186470}"/>
              </a:ext>
            </a:extLst>
          </p:cNvPr>
          <p:cNvSpPr>
            <a:spLocks noGrp="1"/>
          </p:cNvSpPr>
          <p:nvPr>
            <p:ph type="dt" sz="half" idx="10"/>
          </p:nvPr>
        </p:nvSpPr>
        <p:spPr/>
        <p:txBody>
          <a:bodyPr/>
          <a:lstStyle/>
          <a:p>
            <a:fld id="{FADDA4F9-F72D-B04A-B94B-B002B5816735}" type="datetimeFigureOut">
              <a:rPr lang="en-US" smtClean="0"/>
              <a:t>11/5/23</a:t>
            </a:fld>
            <a:endParaRPr lang="en-US"/>
          </a:p>
        </p:txBody>
      </p:sp>
      <p:sp>
        <p:nvSpPr>
          <p:cNvPr id="5" name="Footer Placeholder 4">
            <a:extLst>
              <a:ext uri="{FF2B5EF4-FFF2-40B4-BE49-F238E27FC236}">
                <a16:creationId xmlns:a16="http://schemas.microsoft.com/office/drawing/2014/main" id="{5158AD93-1C0E-0F23-AAD4-11AB9BB4E7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D09464-C22E-249C-F7A9-38AE90448EDC}"/>
              </a:ext>
            </a:extLst>
          </p:cNvPr>
          <p:cNvSpPr>
            <a:spLocks noGrp="1"/>
          </p:cNvSpPr>
          <p:nvPr>
            <p:ph type="sldNum" sz="quarter" idx="12"/>
          </p:nvPr>
        </p:nvSpPr>
        <p:spPr/>
        <p:txBody>
          <a:bodyPr/>
          <a:lstStyle/>
          <a:p>
            <a:fld id="{D0251153-F542-2043-82A9-588D4B48CBB9}" type="slidenum">
              <a:rPr lang="en-US" smtClean="0"/>
              <a:t>‹#›</a:t>
            </a:fld>
            <a:endParaRPr lang="en-US"/>
          </a:p>
        </p:txBody>
      </p:sp>
    </p:spTree>
    <p:extLst>
      <p:ext uri="{BB962C8B-B14F-4D97-AF65-F5344CB8AC3E}">
        <p14:creationId xmlns:p14="http://schemas.microsoft.com/office/powerpoint/2010/main" val="1615758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08F74-4D0A-AABF-CA66-D8A966B40B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058F76-2524-22C0-9C5A-9EFC6D9A78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4436E0-9BF7-24FB-BBB0-110EF81AB610}"/>
              </a:ext>
            </a:extLst>
          </p:cNvPr>
          <p:cNvSpPr>
            <a:spLocks noGrp="1"/>
          </p:cNvSpPr>
          <p:nvPr>
            <p:ph type="dt" sz="half" idx="10"/>
          </p:nvPr>
        </p:nvSpPr>
        <p:spPr/>
        <p:txBody>
          <a:bodyPr/>
          <a:lstStyle/>
          <a:p>
            <a:fld id="{FADDA4F9-F72D-B04A-B94B-B002B5816735}" type="datetimeFigureOut">
              <a:rPr lang="en-US" smtClean="0"/>
              <a:t>11/5/23</a:t>
            </a:fld>
            <a:endParaRPr lang="en-US"/>
          </a:p>
        </p:txBody>
      </p:sp>
      <p:sp>
        <p:nvSpPr>
          <p:cNvPr id="5" name="Footer Placeholder 4">
            <a:extLst>
              <a:ext uri="{FF2B5EF4-FFF2-40B4-BE49-F238E27FC236}">
                <a16:creationId xmlns:a16="http://schemas.microsoft.com/office/drawing/2014/main" id="{D784DB20-6977-EB4A-B778-392C7EC480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869C2A-726D-2BA4-73EA-5F0957C0F246}"/>
              </a:ext>
            </a:extLst>
          </p:cNvPr>
          <p:cNvSpPr>
            <a:spLocks noGrp="1"/>
          </p:cNvSpPr>
          <p:nvPr>
            <p:ph type="sldNum" sz="quarter" idx="12"/>
          </p:nvPr>
        </p:nvSpPr>
        <p:spPr/>
        <p:txBody>
          <a:bodyPr/>
          <a:lstStyle/>
          <a:p>
            <a:fld id="{D0251153-F542-2043-82A9-588D4B48CBB9}" type="slidenum">
              <a:rPr lang="en-US" smtClean="0"/>
              <a:t>‹#›</a:t>
            </a:fld>
            <a:endParaRPr lang="en-US"/>
          </a:p>
        </p:txBody>
      </p:sp>
    </p:spTree>
    <p:extLst>
      <p:ext uri="{BB962C8B-B14F-4D97-AF65-F5344CB8AC3E}">
        <p14:creationId xmlns:p14="http://schemas.microsoft.com/office/powerpoint/2010/main" val="4042456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8982E-A3D5-DABB-780B-96CB08D70E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0A05720-9064-7481-AF63-A4902A548B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31BB7D-3533-8D27-192F-355A015D7D88}"/>
              </a:ext>
            </a:extLst>
          </p:cNvPr>
          <p:cNvSpPr>
            <a:spLocks noGrp="1"/>
          </p:cNvSpPr>
          <p:nvPr>
            <p:ph type="dt" sz="half" idx="10"/>
          </p:nvPr>
        </p:nvSpPr>
        <p:spPr/>
        <p:txBody>
          <a:bodyPr/>
          <a:lstStyle/>
          <a:p>
            <a:fld id="{FADDA4F9-F72D-B04A-B94B-B002B5816735}" type="datetimeFigureOut">
              <a:rPr lang="en-US" smtClean="0"/>
              <a:t>11/5/23</a:t>
            </a:fld>
            <a:endParaRPr lang="en-US"/>
          </a:p>
        </p:txBody>
      </p:sp>
      <p:sp>
        <p:nvSpPr>
          <p:cNvPr id="5" name="Footer Placeholder 4">
            <a:extLst>
              <a:ext uri="{FF2B5EF4-FFF2-40B4-BE49-F238E27FC236}">
                <a16:creationId xmlns:a16="http://schemas.microsoft.com/office/drawing/2014/main" id="{B8157983-C915-F778-DA9C-B55DFC1753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3D7DD1-132F-CF32-5A17-BE55A1DA606A}"/>
              </a:ext>
            </a:extLst>
          </p:cNvPr>
          <p:cNvSpPr>
            <a:spLocks noGrp="1"/>
          </p:cNvSpPr>
          <p:nvPr>
            <p:ph type="sldNum" sz="quarter" idx="12"/>
          </p:nvPr>
        </p:nvSpPr>
        <p:spPr/>
        <p:txBody>
          <a:bodyPr/>
          <a:lstStyle/>
          <a:p>
            <a:fld id="{D0251153-F542-2043-82A9-588D4B48CBB9}" type="slidenum">
              <a:rPr lang="en-US" smtClean="0"/>
              <a:t>‹#›</a:t>
            </a:fld>
            <a:endParaRPr lang="en-US"/>
          </a:p>
        </p:txBody>
      </p:sp>
    </p:spTree>
    <p:extLst>
      <p:ext uri="{BB962C8B-B14F-4D97-AF65-F5344CB8AC3E}">
        <p14:creationId xmlns:p14="http://schemas.microsoft.com/office/powerpoint/2010/main" val="380880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41468-ABCB-6C7C-B56B-88EA427556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200F3-560B-067B-6225-3FC1363627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837583-3DD5-7309-6482-B81020D2DB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54A804-630F-C2ED-E007-7D40068D20AF}"/>
              </a:ext>
            </a:extLst>
          </p:cNvPr>
          <p:cNvSpPr>
            <a:spLocks noGrp="1"/>
          </p:cNvSpPr>
          <p:nvPr>
            <p:ph type="dt" sz="half" idx="10"/>
          </p:nvPr>
        </p:nvSpPr>
        <p:spPr/>
        <p:txBody>
          <a:bodyPr/>
          <a:lstStyle/>
          <a:p>
            <a:fld id="{FADDA4F9-F72D-B04A-B94B-B002B5816735}" type="datetimeFigureOut">
              <a:rPr lang="en-US" smtClean="0"/>
              <a:t>11/5/23</a:t>
            </a:fld>
            <a:endParaRPr lang="en-US"/>
          </a:p>
        </p:txBody>
      </p:sp>
      <p:sp>
        <p:nvSpPr>
          <p:cNvPr id="6" name="Footer Placeholder 5">
            <a:extLst>
              <a:ext uri="{FF2B5EF4-FFF2-40B4-BE49-F238E27FC236}">
                <a16:creationId xmlns:a16="http://schemas.microsoft.com/office/drawing/2014/main" id="{C47173FC-314F-269E-C4C1-F64CAC48D4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4F4B78-4143-4F53-85C9-EB2D4322C486}"/>
              </a:ext>
            </a:extLst>
          </p:cNvPr>
          <p:cNvSpPr>
            <a:spLocks noGrp="1"/>
          </p:cNvSpPr>
          <p:nvPr>
            <p:ph type="sldNum" sz="quarter" idx="12"/>
          </p:nvPr>
        </p:nvSpPr>
        <p:spPr/>
        <p:txBody>
          <a:bodyPr/>
          <a:lstStyle/>
          <a:p>
            <a:fld id="{D0251153-F542-2043-82A9-588D4B48CBB9}" type="slidenum">
              <a:rPr lang="en-US" smtClean="0"/>
              <a:t>‹#›</a:t>
            </a:fld>
            <a:endParaRPr lang="en-US"/>
          </a:p>
        </p:txBody>
      </p:sp>
    </p:spTree>
    <p:extLst>
      <p:ext uri="{BB962C8B-B14F-4D97-AF65-F5344CB8AC3E}">
        <p14:creationId xmlns:p14="http://schemas.microsoft.com/office/powerpoint/2010/main" val="3544732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D5C87-7F0C-DD75-056A-47B745679C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2D0B8D-FBF1-A81E-C62C-4694D95AA0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99959E-260C-8804-E9F2-E13A75B554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CEB12D-D04B-E587-C80C-217A78C869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23FA3B-DC07-87C3-E9B5-9C38A51F68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81182B-B6A2-8352-B838-5AB75EF485E2}"/>
              </a:ext>
            </a:extLst>
          </p:cNvPr>
          <p:cNvSpPr>
            <a:spLocks noGrp="1"/>
          </p:cNvSpPr>
          <p:nvPr>
            <p:ph type="dt" sz="half" idx="10"/>
          </p:nvPr>
        </p:nvSpPr>
        <p:spPr/>
        <p:txBody>
          <a:bodyPr/>
          <a:lstStyle/>
          <a:p>
            <a:fld id="{FADDA4F9-F72D-B04A-B94B-B002B5816735}" type="datetimeFigureOut">
              <a:rPr lang="en-US" smtClean="0"/>
              <a:t>11/5/23</a:t>
            </a:fld>
            <a:endParaRPr lang="en-US"/>
          </a:p>
        </p:txBody>
      </p:sp>
      <p:sp>
        <p:nvSpPr>
          <p:cNvPr id="8" name="Footer Placeholder 7">
            <a:extLst>
              <a:ext uri="{FF2B5EF4-FFF2-40B4-BE49-F238E27FC236}">
                <a16:creationId xmlns:a16="http://schemas.microsoft.com/office/drawing/2014/main" id="{A93026AD-9640-2B8D-3D87-C723E6131CB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3BE278-F744-CA13-37A3-5A18627C46A5}"/>
              </a:ext>
            </a:extLst>
          </p:cNvPr>
          <p:cNvSpPr>
            <a:spLocks noGrp="1"/>
          </p:cNvSpPr>
          <p:nvPr>
            <p:ph type="sldNum" sz="quarter" idx="12"/>
          </p:nvPr>
        </p:nvSpPr>
        <p:spPr/>
        <p:txBody>
          <a:bodyPr/>
          <a:lstStyle/>
          <a:p>
            <a:fld id="{D0251153-F542-2043-82A9-588D4B48CBB9}" type="slidenum">
              <a:rPr lang="en-US" smtClean="0"/>
              <a:t>‹#›</a:t>
            </a:fld>
            <a:endParaRPr lang="en-US"/>
          </a:p>
        </p:txBody>
      </p:sp>
    </p:spTree>
    <p:extLst>
      <p:ext uri="{BB962C8B-B14F-4D97-AF65-F5344CB8AC3E}">
        <p14:creationId xmlns:p14="http://schemas.microsoft.com/office/powerpoint/2010/main" val="481877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A4DD0-8BC0-029F-8C49-60D0F711BC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B5CD1D-B274-B8F0-E2DE-99C638757D89}"/>
              </a:ext>
            </a:extLst>
          </p:cNvPr>
          <p:cNvSpPr>
            <a:spLocks noGrp="1"/>
          </p:cNvSpPr>
          <p:nvPr>
            <p:ph type="dt" sz="half" idx="10"/>
          </p:nvPr>
        </p:nvSpPr>
        <p:spPr/>
        <p:txBody>
          <a:bodyPr/>
          <a:lstStyle/>
          <a:p>
            <a:fld id="{FADDA4F9-F72D-B04A-B94B-B002B5816735}" type="datetimeFigureOut">
              <a:rPr lang="en-US" smtClean="0"/>
              <a:t>11/5/23</a:t>
            </a:fld>
            <a:endParaRPr lang="en-US"/>
          </a:p>
        </p:txBody>
      </p:sp>
      <p:sp>
        <p:nvSpPr>
          <p:cNvPr id="4" name="Footer Placeholder 3">
            <a:extLst>
              <a:ext uri="{FF2B5EF4-FFF2-40B4-BE49-F238E27FC236}">
                <a16:creationId xmlns:a16="http://schemas.microsoft.com/office/drawing/2014/main" id="{85F6F926-658D-08E5-2AA2-007C99F7A2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089AF6-D655-6A0C-9BC6-95CCD98D0EE6}"/>
              </a:ext>
            </a:extLst>
          </p:cNvPr>
          <p:cNvSpPr>
            <a:spLocks noGrp="1"/>
          </p:cNvSpPr>
          <p:nvPr>
            <p:ph type="sldNum" sz="quarter" idx="12"/>
          </p:nvPr>
        </p:nvSpPr>
        <p:spPr/>
        <p:txBody>
          <a:bodyPr/>
          <a:lstStyle/>
          <a:p>
            <a:fld id="{D0251153-F542-2043-82A9-588D4B48CBB9}" type="slidenum">
              <a:rPr lang="en-US" smtClean="0"/>
              <a:t>‹#›</a:t>
            </a:fld>
            <a:endParaRPr lang="en-US"/>
          </a:p>
        </p:txBody>
      </p:sp>
    </p:spTree>
    <p:extLst>
      <p:ext uri="{BB962C8B-B14F-4D97-AF65-F5344CB8AC3E}">
        <p14:creationId xmlns:p14="http://schemas.microsoft.com/office/powerpoint/2010/main" val="592609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B39752-CD93-2603-100A-714625A43437}"/>
              </a:ext>
            </a:extLst>
          </p:cNvPr>
          <p:cNvSpPr>
            <a:spLocks noGrp="1"/>
          </p:cNvSpPr>
          <p:nvPr>
            <p:ph type="dt" sz="half" idx="10"/>
          </p:nvPr>
        </p:nvSpPr>
        <p:spPr/>
        <p:txBody>
          <a:bodyPr/>
          <a:lstStyle/>
          <a:p>
            <a:fld id="{FADDA4F9-F72D-B04A-B94B-B002B5816735}" type="datetimeFigureOut">
              <a:rPr lang="en-US" smtClean="0"/>
              <a:t>11/5/23</a:t>
            </a:fld>
            <a:endParaRPr lang="en-US"/>
          </a:p>
        </p:txBody>
      </p:sp>
      <p:sp>
        <p:nvSpPr>
          <p:cNvPr id="3" name="Footer Placeholder 2">
            <a:extLst>
              <a:ext uri="{FF2B5EF4-FFF2-40B4-BE49-F238E27FC236}">
                <a16:creationId xmlns:a16="http://schemas.microsoft.com/office/drawing/2014/main" id="{146F062F-3B75-28E9-0526-48310A51C4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971D04-ACE7-E264-9A18-3156E2271771}"/>
              </a:ext>
            </a:extLst>
          </p:cNvPr>
          <p:cNvSpPr>
            <a:spLocks noGrp="1"/>
          </p:cNvSpPr>
          <p:nvPr>
            <p:ph type="sldNum" sz="quarter" idx="12"/>
          </p:nvPr>
        </p:nvSpPr>
        <p:spPr/>
        <p:txBody>
          <a:bodyPr/>
          <a:lstStyle/>
          <a:p>
            <a:fld id="{D0251153-F542-2043-82A9-588D4B48CBB9}" type="slidenum">
              <a:rPr lang="en-US" smtClean="0"/>
              <a:t>‹#›</a:t>
            </a:fld>
            <a:endParaRPr lang="en-US"/>
          </a:p>
        </p:txBody>
      </p:sp>
    </p:spTree>
    <p:extLst>
      <p:ext uri="{BB962C8B-B14F-4D97-AF65-F5344CB8AC3E}">
        <p14:creationId xmlns:p14="http://schemas.microsoft.com/office/powerpoint/2010/main" val="960452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2B024-1E56-67DB-3D93-EEB81B9354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DB6C12-A909-1C79-4CF9-4185E128F1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CB625C1-FBFE-4346-EA50-D4129EF897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D19DF9-0C05-83A9-36B0-7F178EE93DFE}"/>
              </a:ext>
            </a:extLst>
          </p:cNvPr>
          <p:cNvSpPr>
            <a:spLocks noGrp="1"/>
          </p:cNvSpPr>
          <p:nvPr>
            <p:ph type="dt" sz="half" idx="10"/>
          </p:nvPr>
        </p:nvSpPr>
        <p:spPr/>
        <p:txBody>
          <a:bodyPr/>
          <a:lstStyle/>
          <a:p>
            <a:fld id="{FADDA4F9-F72D-B04A-B94B-B002B5816735}" type="datetimeFigureOut">
              <a:rPr lang="en-US" smtClean="0"/>
              <a:t>11/5/23</a:t>
            </a:fld>
            <a:endParaRPr lang="en-US"/>
          </a:p>
        </p:txBody>
      </p:sp>
      <p:sp>
        <p:nvSpPr>
          <p:cNvPr id="6" name="Footer Placeholder 5">
            <a:extLst>
              <a:ext uri="{FF2B5EF4-FFF2-40B4-BE49-F238E27FC236}">
                <a16:creationId xmlns:a16="http://schemas.microsoft.com/office/drawing/2014/main" id="{A280A32A-4C54-3131-F67A-D8ADF71DCD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2B6A06-C049-9205-29FE-366A5FFB4695}"/>
              </a:ext>
            </a:extLst>
          </p:cNvPr>
          <p:cNvSpPr>
            <a:spLocks noGrp="1"/>
          </p:cNvSpPr>
          <p:nvPr>
            <p:ph type="sldNum" sz="quarter" idx="12"/>
          </p:nvPr>
        </p:nvSpPr>
        <p:spPr/>
        <p:txBody>
          <a:bodyPr/>
          <a:lstStyle/>
          <a:p>
            <a:fld id="{D0251153-F542-2043-82A9-588D4B48CBB9}" type="slidenum">
              <a:rPr lang="en-US" smtClean="0"/>
              <a:t>‹#›</a:t>
            </a:fld>
            <a:endParaRPr lang="en-US"/>
          </a:p>
        </p:txBody>
      </p:sp>
    </p:spTree>
    <p:extLst>
      <p:ext uri="{BB962C8B-B14F-4D97-AF65-F5344CB8AC3E}">
        <p14:creationId xmlns:p14="http://schemas.microsoft.com/office/powerpoint/2010/main" val="812792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7C7B7-C964-5535-5E11-F3B56ABC36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6D43A4-36BA-6587-5118-9374DEA5A1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6DF4DA-7D7E-D8E8-E890-442703F6C1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57732C-7025-705E-2644-E32581332ABE}"/>
              </a:ext>
            </a:extLst>
          </p:cNvPr>
          <p:cNvSpPr>
            <a:spLocks noGrp="1"/>
          </p:cNvSpPr>
          <p:nvPr>
            <p:ph type="dt" sz="half" idx="10"/>
          </p:nvPr>
        </p:nvSpPr>
        <p:spPr/>
        <p:txBody>
          <a:bodyPr/>
          <a:lstStyle/>
          <a:p>
            <a:fld id="{FADDA4F9-F72D-B04A-B94B-B002B5816735}" type="datetimeFigureOut">
              <a:rPr lang="en-US" smtClean="0"/>
              <a:t>11/5/23</a:t>
            </a:fld>
            <a:endParaRPr lang="en-US"/>
          </a:p>
        </p:txBody>
      </p:sp>
      <p:sp>
        <p:nvSpPr>
          <p:cNvPr id="6" name="Footer Placeholder 5">
            <a:extLst>
              <a:ext uri="{FF2B5EF4-FFF2-40B4-BE49-F238E27FC236}">
                <a16:creationId xmlns:a16="http://schemas.microsoft.com/office/drawing/2014/main" id="{000D4C24-9076-C34B-1A90-35F45440CF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865C43-5696-D1D6-7548-D31358C62C3A}"/>
              </a:ext>
            </a:extLst>
          </p:cNvPr>
          <p:cNvSpPr>
            <a:spLocks noGrp="1"/>
          </p:cNvSpPr>
          <p:nvPr>
            <p:ph type="sldNum" sz="quarter" idx="12"/>
          </p:nvPr>
        </p:nvSpPr>
        <p:spPr/>
        <p:txBody>
          <a:bodyPr/>
          <a:lstStyle/>
          <a:p>
            <a:fld id="{D0251153-F542-2043-82A9-588D4B48CBB9}" type="slidenum">
              <a:rPr lang="en-US" smtClean="0"/>
              <a:t>‹#›</a:t>
            </a:fld>
            <a:endParaRPr lang="en-US"/>
          </a:p>
        </p:txBody>
      </p:sp>
    </p:spTree>
    <p:extLst>
      <p:ext uri="{BB962C8B-B14F-4D97-AF65-F5344CB8AC3E}">
        <p14:creationId xmlns:p14="http://schemas.microsoft.com/office/powerpoint/2010/main" val="275102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C241B3-F52A-FDD6-CBE9-9F72141E65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988E63-DDA8-6797-54FD-D4A0725691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4F57D1-061B-F1F0-99AB-79D0BD3422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DDA4F9-F72D-B04A-B94B-B002B5816735}" type="datetimeFigureOut">
              <a:rPr lang="en-US" smtClean="0"/>
              <a:t>11/5/23</a:t>
            </a:fld>
            <a:endParaRPr lang="en-US"/>
          </a:p>
        </p:txBody>
      </p:sp>
      <p:sp>
        <p:nvSpPr>
          <p:cNvPr id="5" name="Footer Placeholder 4">
            <a:extLst>
              <a:ext uri="{FF2B5EF4-FFF2-40B4-BE49-F238E27FC236}">
                <a16:creationId xmlns:a16="http://schemas.microsoft.com/office/drawing/2014/main" id="{65B0763B-DCB9-7364-D250-3A95E95BDC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90D7D93-8901-A6A8-DE4D-9D456A7AEC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251153-F542-2043-82A9-588D4B48CBB9}" type="slidenum">
              <a:rPr lang="en-US" smtClean="0"/>
              <a:t>‹#›</a:t>
            </a:fld>
            <a:endParaRPr lang="en-US"/>
          </a:p>
        </p:txBody>
      </p:sp>
    </p:spTree>
    <p:extLst>
      <p:ext uri="{BB962C8B-B14F-4D97-AF65-F5344CB8AC3E}">
        <p14:creationId xmlns:p14="http://schemas.microsoft.com/office/powerpoint/2010/main" val="206783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ressidaheyes.com/" TargetMode="External"/><Relationship Id="rId2" Type="http://schemas.openxmlformats.org/officeDocument/2006/relationships/hyperlink" Target="mailto:cheyes@ualberta.ca"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tiff"/><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cressidaheyes.com/" TargetMode="External"/><Relationship Id="rId2" Type="http://schemas.openxmlformats.org/officeDocument/2006/relationships/hyperlink" Target="mailto:cheyes@ualberta.ca" TargetMode="Externa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0971CA-F119-4087-A46F-194B3BD70C47}"/>
              </a:ext>
            </a:extLst>
          </p:cNvPr>
          <p:cNvSpPr>
            <a:spLocks noGrp="1"/>
          </p:cNvSpPr>
          <p:nvPr>
            <p:ph type="ctrTitle"/>
          </p:nvPr>
        </p:nvSpPr>
        <p:spPr/>
        <p:txBody>
          <a:bodyPr>
            <a:normAutofit/>
          </a:bodyPr>
          <a:lstStyle/>
          <a:p>
            <a:r>
              <a:rPr lang="en-US" dirty="0"/>
              <a:t>Sleep mode: </a:t>
            </a:r>
            <a:br>
              <a:rPr lang="en-US" dirty="0"/>
            </a:br>
            <a:r>
              <a:rPr lang="en-US" sz="4000" dirty="0"/>
              <a:t>conceptions of energy in discourses of </a:t>
            </a:r>
            <a:r>
              <a:rPr lang="en-US" sz="4000" dirty="0" err="1"/>
              <a:t>workism</a:t>
            </a:r>
            <a:endParaRPr lang="en-US" sz="4000" dirty="0"/>
          </a:p>
        </p:txBody>
      </p:sp>
      <p:sp>
        <p:nvSpPr>
          <p:cNvPr id="6" name="Subtitle 5">
            <a:extLst>
              <a:ext uri="{FF2B5EF4-FFF2-40B4-BE49-F238E27FC236}">
                <a16:creationId xmlns:a16="http://schemas.microsoft.com/office/drawing/2014/main" id="{40C557B8-1CDC-CDD9-CD0B-73D0AE86B31A}"/>
              </a:ext>
            </a:extLst>
          </p:cNvPr>
          <p:cNvSpPr>
            <a:spLocks noGrp="1"/>
          </p:cNvSpPr>
          <p:nvPr>
            <p:ph type="subTitle" idx="1"/>
          </p:nvPr>
        </p:nvSpPr>
        <p:spPr/>
        <p:txBody>
          <a:bodyPr>
            <a:normAutofit lnSpcReduction="10000"/>
          </a:bodyPr>
          <a:lstStyle/>
          <a:p>
            <a:r>
              <a:rPr lang="en-US"/>
              <a:t>Dr. Cressida J. Heyes</a:t>
            </a:r>
          </a:p>
          <a:p>
            <a:r>
              <a:rPr lang="en-US"/>
              <a:t>Professor and HM Tory Chair, University of Alberta</a:t>
            </a:r>
          </a:p>
          <a:p>
            <a:r>
              <a:rPr lang="en-US">
                <a:hlinkClick r:id="rId2"/>
              </a:rPr>
              <a:t>cheyes@ualberta.ca</a:t>
            </a:r>
            <a:endParaRPr lang="en-US"/>
          </a:p>
          <a:p>
            <a:r>
              <a:rPr lang="en-US">
                <a:hlinkClick r:id="rId3"/>
              </a:rPr>
              <a:t>www.cressidaheyes.com</a:t>
            </a:r>
            <a:endParaRPr lang="en-US"/>
          </a:p>
          <a:p>
            <a:endParaRPr lang="en-US" dirty="0"/>
          </a:p>
        </p:txBody>
      </p:sp>
    </p:spTree>
    <p:extLst>
      <p:ext uri="{BB962C8B-B14F-4D97-AF65-F5344CB8AC3E}">
        <p14:creationId xmlns:p14="http://schemas.microsoft.com/office/powerpoint/2010/main" val="1077967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radle_seat.jpg">
            <a:extLst>
              <a:ext uri="{FF2B5EF4-FFF2-40B4-BE49-F238E27FC236}">
                <a16:creationId xmlns:a16="http://schemas.microsoft.com/office/drawing/2014/main" id="{D8C08069-A71F-3E4D-B04E-8B5F432187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6489" y="643465"/>
            <a:ext cx="4039023" cy="5571067"/>
          </a:xfrm>
          <a:prstGeom prst="rect">
            <a:avLst/>
          </a:prstGeom>
        </p:spPr>
      </p:pic>
    </p:spTree>
    <p:extLst>
      <p:ext uri="{BB962C8B-B14F-4D97-AF65-F5344CB8AC3E}">
        <p14:creationId xmlns:p14="http://schemas.microsoft.com/office/powerpoint/2010/main" val="2039829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B80D121-E03B-A0BB-A206-371101F765D9}"/>
              </a:ext>
            </a:extLst>
          </p:cNvPr>
          <p:cNvPicPr>
            <a:picLocks noChangeAspect="1"/>
          </p:cNvPicPr>
          <p:nvPr/>
        </p:nvPicPr>
        <p:blipFill rotWithShape="1">
          <a:blip r:embed="rId3"/>
          <a:srcRect t="2580" r="1" b="5731"/>
          <a:stretch/>
        </p:blipFill>
        <p:spPr>
          <a:xfrm>
            <a:off x="4068141" y="643466"/>
            <a:ext cx="4055717" cy="5571067"/>
          </a:xfrm>
          <a:prstGeom prst="rect">
            <a:avLst/>
          </a:prstGeom>
        </p:spPr>
      </p:pic>
    </p:spTree>
    <p:extLst>
      <p:ext uri="{BB962C8B-B14F-4D97-AF65-F5344CB8AC3E}">
        <p14:creationId xmlns:p14="http://schemas.microsoft.com/office/powerpoint/2010/main" val="304106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book cover of a book&#10;&#10;Description automatically generated">
            <a:extLst>
              <a:ext uri="{FF2B5EF4-FFF2-40B4-BE49-F238E27FC236}">
                <a16:creationId xmlns:a16="http://schemas.microsoft.com/office/drawing/2014/main" id="{B9E9C66F-CD89-C97B-F8D2-40AA17BDA8A1}"/>
              </a:ext>
            </a:extLst>
          </p:cNvPr>
          <p:cNvPicPr>
            <a:picLocks noChangeAspect="1"/>
          </p:cNvPicPr>
          <p:nvPr/>
        </p:nvPicPr>
        <p:blipFill rotWithShape="1">
          <a:blip r:embed="rId2"/>
          <a:srcRect r="1" b="8311"/>
          <a:stretch/>
        </p:blipFill>
        <p:spPr>
          <a:xfrm>
            <a:off x="4068141" y="643466"/>
            <a:ext cx="4055717" cy="5571067"/>
          </a:xfrm>
          <a:prstGeom prst="rect">
            <a:avLst/>
          </a:prstGeom>
        </p:spPr>
      </p:pic>
    </p:spTree>
    <p:extLst>
      <p:ext uri="{BB962C8B-B14F-4D97-AF65-F5344CB8AC3E}">
        <p14:creationId xmlns:p14="http://schemas.microsoft.com/office/powerpoint/2010/main" val="2441248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E522D2EC-BDA6-C894-F819-13628DBC7B62}"/>
              </a:ext>
            </a:extLst>
          </p:cNvPr>
          <p:cNvPicPr>
            <a:picLocks noChangeAspect="1"/>
          </p:cNvPicPr>
          <p:nvPr/>
        </p:nvPicPr>
        <p:blipFill>
          <a:blip r:embed="rId3"/>
          <a:stretch>
            <a:fillRect/>
          </a:stretch>
        </p:blipFill>
        <p:spPr>
          <a:xfrm>
            <a:off x="4803775" y="642938"/>
            <a:ext cx="4360863" cy="3530600"/>
          </a:xfrm>
          <a:prstGeom prst="rect">
            <a:avLst/>
          </a:prstGeom>
        </p:spPr>
      </p:pic>
      <p:pic>
        <p:nvPicPr>
          <p:cNvPr id="3" name="Picture 2">
            <a:extLst>
              <a:ext uri="{FF2B5EF4-FFF2-40B4-BE49-F238E27FC236}">
                <a16:creationId xmlns:a16="http://schemas.microsoft.com/office/drawing/2014/main" id="{80AFBC08-7708-5338-B36C-0FC4B97047D8}"/>
              </a:ext>
            </a:extLst>
          </p:cNvPr>
          <p:cNvPicPr>
            <a:picLocks noChangeAspect="1"/>
          </p:cNvPicPr>
          <p:nvPr/>
        </p:nvPicPr>
        <p:blipFill>
          <a:blip r:embed="rId4"/>
          <a:stretch>
            <a:fillRect/>
          </a:stretch>
        </p:blipFill>
        <p:spPr>
          <a:xfrm>
            <a:off x="9232900" y="642938"/>
            <a:ext cx="2297113" cy="3530600"/>
          </a:xfrm>
          <a:prstGeom prst="rect">
            <a:avLst/>
          </a:prstGeom>
        </p:spPr>
      </p:pic>
      <p:pic>
        <p:nvPicPr>
          <p:cNvPr id="8" name="Content Placeholder 7">
            <a:extLst>
              <a:ext uri="{FF2B5EF4-FFF2-40B4-BE49-F238E27FC236}">
                <a16:creationId xmlns:a16="http://schemas.microsoft.com/office/drawing/2014/main" id="{9B91AB28-0D75-C999-9A93-9D498BE3DD08}"/>
              </a:ext>
            </a:extLst>
          </p:cNvPr>
          <p:cNvPicPr>
            <a:picLocks noGrp="1" noChangeAspect="1"/>
          </p:cNvPicPr>
          <p:nvPr>
            <p:ph sz="half" idx="2"/>
          </p:nvPr>
        </p:nvPicPr>
        <p:blipFill>
          <a:blip r:embed="rId5"/>
          <a:stretch>
            <a:fillRect/>
          </a:stretch>
        </p:blipFill>
        <p:spPr>
          <a:xfrm>
            <a:off x="4803775" y="4241800"/>
            <a:ext cx="2647950" cy="1968500"/>
          </a:xfrm>
          <a:prstGeom prst="rect">
            <a:avLst/>
          </a:prstGeom>
        </p:spPr>
      </p:pic>
      <p:pic>
        <p:nvPicPr>
          <p:cNvPr id="7" name="Content Placeholder 4">
            <a:extLst>
              <a:ext uri="{FF2B5EF4-FFF2-40B4-BE49-F238E27FC236}">
                <a16:creationId xmlns:a16="http://schemas.microsoft.com/office/drawing/2014/main" id="{86471CFE-7C30-5A8B-6187-264B5C8DC66F}"/>
              </a:ext>
            </a:extLst>
          </p:cNvPr>
          <p:cNvPicPr>
            <a:picLocks noGrp="1" noChangeAspect="1"/>
          </p:cNvPicPr>
          <p:nvPr>
            <p:ph sz="half" idx="1"/>
          </p:nvPr>
        </p:nvPicPr>
        <p:blipFill>
          <a:blip r:embed="rId6"/>
          <a:stretch>
            <a:fillRect/>
          </a:stretch>
        </p:blipFill>
        <p:spPr>
          <a:xfrm>
            <a:off x="7519988" y="4241800"/>
            <a:ext cx="4010025" cy="1968500"/>
          </a:xfrm>
          <a:prstGeom prst="rect">
            <a:avLst/>
          </a:prstGeom>
        </p:spPr>
      </p:pic>
      <p:sp>
        <p:nvSpPr>
          <p:cNvPr id="4" name="Title 3">
            <a:extLst>
              <a:ext uri="{FF2B5EF4-FFF2-40B4-BE49-F238E27FC236}">
                <a16:creationId xmlns:a16="http://schemas.microsoft.com/office/drawing/2014/main" id="{1A57E264-96FF-ACF5-FBD2-9BF19C527F4B}"/>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300" kern="1200">
                <a:solidFill>
                  <a:srgbClr val="FFFFFF"/>
                </a:solidFill>
                <a:latin typeface="+mj-lt"/>
                <a:ea typeface="+mj-ea"/>
                <a:cs typeface="+mj-cs"/>
              </a:rPr>
              <a:t>The sleep-negative entrepreneur</a:t>
            </a:r>
          </a:p>
        </p:txBody>
      </p:sp>
    </p:spTree>
    <p:extLst>
      <p:ext uri="{BB962C8B-B14F-4D97-AF65-F5344CB8AC3E}">
        <p14:creationId xmlns:p14="http://schemas.microsoft.com/office/powerpoint/2010/main" val="4202842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A57E264-96FF-ACF5-FBD2-9BF19C527F4B}"/>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a:t>The sleep-positive entrepreneur</a:t>
            </a:r>
          </a:p>
        </p:txBody>
      </p:sp>
      <p:sp>
        <p:nvSpPr>
          <p:cNvPr id="1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29A14905-B68C-C109-723C-C4D6EA3AC38A}"/>
              </a:ext>
            </a:extLst>
          </p:cNvPr>
          <p:cNvSpPr>
            <a:spLocks noGrp="1"/>
          </p:cNvSpPr>
          <p:nvPr>
            <p:ph sz="half" idx="2"/>
          </p:nvPr>
        </p:nvSpPr>
        <p:spPr>
          <a:xfrm>
            <a:off x="572493" y="2071316"/>
            <a:ext cx="6713552" cy="4119172"/>
          </a:xfrm>
        </p:spPr>
        <p:txBody>
          <a:bodyPr vert="horz" lIns="91440" tIns="45720" rIns="91440" bIns="45720" rtlCol="0" anchor="t">
            <a:normAutofit lnSpcReduction="10000"/>
          </a:bodyPr>
          <a:lstStyle/>
          <a:p>
            <a:pPr marL="0"/>
            <a:r>
              <a:rPr lang="en-US" sz="1700" dirty="0"/>
              <a:t>“People are not machines…For machines... downtime is a bug; for humans, downtime is a feature. The science is clear.” </a:t>
            </a:r>
          </a:p>
          <a:p>
            <a:pPr marL="0"/>
            <a:endParaRPr lang="en-US" sz="1700" dirty="0"/>
          </a:p>
          <a:p>
            <a:pPr marL="0"/>
            <a:r>
              <a:rPr lang="en-US" sz="1700" dirty="0"/>
              <a:t>“Tesla is revolutionary because it’s all about how we can most efficiently use </a:t>
            </a:r>
            <a:r>
              <a:rPr lang="en-US" sz="1700" b="1" dirty="0"/>
              <a:t>energy</a:t>
            </a:r>
            <a:r>
              <a:rPr lang="en-US" sz="1700" dirty="0"/>
              <a:t>, which holds the potential to change the world... But ...you’re demonstrating a wildly outdated, anti-scientific and horribly inefficient way of using human </a:t>
            </a:r>
            <a:r>
              <a:rPr lang="en-US" sz="1700" b="1" dirty="0"/>
              <a:t>energy</a:t>
            </a:r>
            <a:r>
              <a:rPr lang="en-US" sz="1700" dirty="0"/>
              <a:t>.”</a:t>
            </a:r>
          </a:p>
          <a:p>
            <a:pPr marL="0"/>
            <a:endParaRPr lang="en-US" sz="1700" dirty="0"/>
          </a:p>
          <a:p>
            <a:pPr marL="0"/>
            <a:r>
              <a:rPr lang="en-US" sz="1700" dirty="0"/>
              <a:t>“Elon, the future of Tesla depends on you coming up with your masterpiece. It doesn’t depend on how many hours you’re awake. Tesla—and the world (not to mention you and your beautiful children)—would be better off if you regularly built in time to refuel, recharge and reconnect with your exceptional reserves of creativity and your power to innovate. Working 120-hour weeks doesn’t leverage your unique qualities, it wastes them.”</a:t>
            </a:r>
          </a:p>
          <a:p>
            <a:pPr marL="0" algn="r"/>
            <a:r>
              <a:rPr lang="en-US" sz="1700" dirty="0"/>
              <a:t>Arianna Huffington’s open letter to Elon Musk, 2018</a:t>
            </a:r>
          </a:p>
        </p:txBody>
      </p:sp>
      <p:pic>
        <p:nvPicPr>
          <p:cNvPr id="9" name="Picture 8">
            <a:extLst>
              <a:ext uri="{FF2B5EF4-FFF2-40B4-BE49-F238E27FC236}">
                <a16:creationId xmlns:a16="http://schemas.microsoft.com/office/drawing/2014/main" id="{1710EA07-10E3-4FF5-E5B0-909E4AF6FD4F}"/>
              </a:ext>
            </a:extLst>
          </p:cNvPr>
          <p:cNvPicPr>
            <a:picLocks noChangeAspect="1"/>
          </p:cNvPicPr>
          <p:nvPr/>
        </p:nvPicPr>
        <p:blipFill rotWithShape="1">
          <a:blip r:embed="rId3"/>
          <a:srcRect l="24170" r="10172" b="3"/>
          <a:stretch/>
        </p:blipFill>
        <p:spPr>
          <a:xfrm>
            <a:off x="7675658" y="2093976"/>
            <a:ext cx="3941064" cy="4096512"/>
          </a:xfrm>
          <a:prstGeom prst="rect">
            <a:avLst/>
          </a:prstGeom>
        </p:spPr>
      </p:pic>
    </p:spTree>
    <p:extLst>
      <p:ext uri="{BB962C8B-B14F-4D97-AF65-F5344CB8AC3E}">
        <p14:creationId xmlns:p14="http://schemas.microsoft.com/office/powerpoint/2010/main" val="2557194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F15600-00D3-0C41-8740-55829EBA67FE}"/>
              </a:ext>
            </a:extLst>
          </p:cNvPr>
          <p:cNvPicPr>
            <a:picLocks noChangeAspect="1"/>
          </p:cNvPicPr>
          <p:nvPr/>
        </p:nvPicPr>
        <p:blipFill>
          <a:blip r:embed="rId3"/>
          <a:stretch>
            <a:fillRect/>
          </a:stretch>
        </p:blipFill>
        <p:spPr>
          <a:xfrm>
            <a:off x="3435815" y="643465"/>
            <a:ext cx="5320368" cy="5571067"/>
          </a:xfrm>
          <a:prstGeom prst="rect">
            <a:avLst/>
          </a:prstGeom>
        </p:spPr>
      </p:pic>
    </p:spTree>
    <p:extLst>
      <p:ext uri="{BB962C8B-B14F-4D97-AF65-F5344CB8AC3E}">
        <p14:creationId xmlns:p14="http://schemas.microsoft.com/office/powerpoint/2010/main" val="1168842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10;&#10;Description automatically generated with low confidence">
            <a:extLst>
              <a:ext uri="{FF2B5EF4-FFF2-40B4-BE49-F238E27FC236}">
                <a16:creationId xmlns:a16="http://schemas.microsoft.com/office/drawing/2014/main" id="{6F9DED75-CCE4-B14B-897F-667F2FD4F1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205" y="643465"/>
            <a:ext cx="10713591" cy="5571067"/>
          </a:xfrm>
          <a:prstGeom prst="rect">
            <a:avLst/>
          </a:prstGeom>
        </p:spPr>
      </p:pic>
    </p:spTree>
    <p:extLst>
      <p:ext uri="{BB962C8B-B14F-4D97-AF65-F5344CB8AC3E}">
        <p14:creationId xmlns:p14="http://schemas.microsoft.com/office/powerpoint/2010/main" val="817192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F58EDD9-0685-44E6-9B72-108BB10E1A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A80971CA-F119-4087-A46F-194B3BD70C47}"/>
              </a:ext>
            </a:extLst>
          </p:cNvPr>
          <p:cNvSpPr>
            <a:spLocks noGrp="1"/>
          </p:cNvSpPr>
          <p:nvPr>
            <p:ph type="ctrTitle"/>
          </p:nvPr>
        </p:nvSpPr>
        <p:spPr>
          <a:xfrm>
            <a:off x="633446" y="640081"/>
            <a:ext cx="6562262" cy="3849244"/>
          </a:xfrm>
          <a:noFill/>
        </p:spPr>
        <p:txBody>
          <a:bodyPr>
            <a:normAutofit/>
          </a:bodyPr>
          <a:lstStyle/>
          <a:p>
            <a:pPr algn="r"/>
            <a:r>
              <a:rPr lang="en-US" sz="5600" dirty="0"/>
              <a:t>Sleep mode: </a:t>
            </a:r>
            <a:br>
              <a:rPr lang="en-US" sz="5600" dirty="0"/>
            </a:br>
            <a:r>
              <a:rPr lang="en-US" sz="5600" dirty="0"/>
              <a:t>conceptions of energy in discourses of </a:t>
            </a:r>
            <a:r>
              <a:rPr lang="en-US" sz="5600" dirty="0" err="1"/>
              <a:t>workism</a:t>
            </a:r>
            <a:endParaRPr lang="en-US" sz="5600" dirty="0"/>
          </a:p>
        </p:txBody>
      </p:sp>
      <p:sp>
        <p:nvSpPr>
          <p:cNvPr id="6" name="Subtitle 5">
            <a:extLst>
              <a:ext uri="{FF2B5EF4-FFF2-40B4-BE49-F238E27FC236}">
                <a16:creationId xmlns:a16="http://schemas.microsoft.com/office/drawing/2014/main" id="{40C557B8-1CDC-CDD9-CD0B-73D0AE86B31A}"/>
              </a:ext>
            </a:extLst>
          </p:cNvPr>
          <p:cNvSpPr>
            <a:spLocks noGrp="1"/>
          </p:cNvSpPr>
          <p:nvPr>
            <p:ph type="subTitle" idx="1"/>
          </p:nvPr>
        </p:nvSpPr>
        <p:spPr>
          <a:xfrm>
            <a:off x="633446" y="4627755"/>
            <a:ext cx="6562262" cy="1590165"/>
          </a:xfrm>
          <a:noFill/>
        </p:spPr>
        <p:txBody>
          <a:bodyPr>
            <a:normAutofit/>
          </a:bodyPr>
          <a:lstStyle/>
          <a:p>
            <a:pPr algn="r"/>
            <a:r>
              <a:rPr lang="en-US" sz="2000"/>
              <a:t>Dr. Cressida J. Heyes</a:t>
            </a:r>
          </a:p>
          <a:p>
            <a:pPr algn="r"/>
            <a:r>
              <a:rPr lang="en-US" sz="2000"/>
              <a:t>Professor and HM Tory Chair, University of Alberta</a:t>
            </a:r>
          </a:p>
          <a:p>
            <a:pPr algn="r"/>
            <a:r>
              <a:rPr lang="en-US" sz="2000">
                <a:hlinkClick r:id="rId2"/>
              </a:rPr>
              <a:t>cheyes@ualberta.ca</a:t>
            </a:r>
            <a:endParaRPr lang="en-US" sz="2000"/>
          </a:p>
          <a:p>
            <a:pPr algn="r"/>
            <a:r>
              <a:rPr lang="en-US" sz="2000">
                <a:hlinkClick r:id="rId3"/>
              </a:rPr>
              <a:t>www.cressidaheyes.com</a:t>
            </a:r>
            <a:endParaRPr lang="en-US" sz="2000"/>
          </a:p>
          <a:p>
            <a:pPr algn="r"/>
            <a:endParaRPr lang="en-US" sz="2000"/>
          </a:p>
        </p:txBody>
      </p:sp>
      <p:pic>
        <p:nvPicPr>
          <p:cNvPr id="2" name="Content Placeholder 3">
            <a:extLst>
              <a:ext uri="{FF2B5EF4-FFF2-40B4-BE49-F238E27FC236}">
                <a16:creationId xmlns:a16="http://schemas.microsoft.com/office/drawing/2014/main" id="{DEAC9C00-C90A-AC45-154A-B085F5043F1B}"/>
              </a:ext>
            </a:extLst>
          </p:cNvPr>
          <p:cNvPicPr>
            <a:picLocks noChangeAspect="1"/>
          </p:cNvPicPr>
          <p:nvPr/>
        </p:nvPicPr>
        <p:blipFill rotWithShape="1">
          <a:blip r:embed="rId4"/>
          <a:srcRect r="-2" b="1256"/>
          <a:stretch/>
        </p:blipFill>
        <p:spPr>
          <a:xfrm>
            <a:off x="7552944" y="10"/>
            <a:ext cx="4636008" cy="6857990"/>
          </a:xfrm>
          <a:prstGeom prst="rect">
            <a:avLst/>
          </a:prstGeom>
        </p:spPr>
      </p:pic>
    </p:spTree>
    <p:extLst>
      <p:ext uri="{BB962C8B-B14F-4D97-AF65-F5344CB8AC3E}">
        <p14:creationId xmlns:p14="http://schemas.microsoft.com/office/powerpoint/2010/main" val="1028602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t_lion.jpg">
            <a:extLst>
              <a:ext uri="{FF2B5EF4-FFF2-40B4-BE49-F238E27FC236}">
                <a16:creationId xmlns:a16="http://schemas.microsoft.com/office/drawing/2014/main" id="{A3595226-EB28-FE46-AAF6-77B2DFE9FC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68" y="907203"/>
            <a:ext cx="10905065" cy="5043592"/>
          </a:xfrm>
          <a:prstGeom prst="rect">
            <a:avLst/>
          </a:prstGeom>
        </p:spPr>
      </p:pic>
    </p:spTree>
    <p:extLst>
      <p:ext uri="{BB962C8B-B14F-4D97-AF65-F5344CB8AC3E}">
        <p14:creationId xmlns:p14="http://schemas.microsoft.com/office/powerpoint/2010/main" val="42278964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TotalTime>
  <Words>315</Words>
  <Application>Microsoft Macintosh PowerPoint</Application>
  <PresentationFormat>Widescreen</PresentationFormat>
  <Paragraphs>28</Paragraphs>
  <Slides>10</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Sleep mode:  conceptions of energy in discourses of workism</vt:lpstr>
      <vt:lpstr>PowerPoint Presentation</vt:lpstr>
      <vt:lpstr>PowerPoint Presentation</vt:lpstr>
      <vt:lpstr>The sleep-negative entrepreneur</vt:lpstr>
      <vt:lpstr>The sleep-positive entrepreneur</vt:lpstr>
      <vt:lpstr>PowerPoint Presentation</vt:lpstr>
      <vt:lpstr>PowerPoint Presentation</vt:lpstr>
      <vt:lpstr>Sleep mode:  conceptions of energy in discourses of workism</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sleep-negative entrepreneur</dc:title>
  <dc:creator>Cressida Heyes</dc:creator>
  <cp:lastModifiedBy>Cressida Heyes</cp:lastModifiedBy>
  <cp:revision>8</cp:revision>
  <dcterms:created xsi:type="dcterms:W3CDTF">2022-09-17T18:07:16Z</dcterms:created>
  <dcterms:modified xsi:type="dcterms:W3CDTF">2023-11-05T23:27:07Z</dcterms:modified>
</cp:coreProperties>
</file>